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70" r:id="rId5"/>
    <p:sldId id="281" r:id="rId6"/>
    <p:sldId id="271" r:id="rId7"/>
    <p:sldId id="273" r:id="rId8"/>
    <p:sldId id="261" r:id="rId9"/>
    <p:sldId id="272" r:id="rId10"/>
    <p:sldId id="275" r:id="rId11"/>
    <p:sldId id="280" r:id="rId12"/>
    <p:sldId id="274" r:id="rId13"/>
    <p:sldId id="276" r:id="rId14"/>
    <p:sldId id="279" r:id="rId15"/>
    <p:sldId id="277" r:id="rId16"/>
    <p:sldId id="263" r:id="rId17"/>
    <p:sldId id="26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3302" autoAdjust="0"/>
  </p:normalViewPr>
  <p:slideViewPr>
    <p:cSldViewPr>
      <p:cViewPr varScale="1">
        <p:scale>
          <a:sx n="94" d="100"/>
          <a:sy n="94" d="100"/>
        </p:scale>
        <p:origin x="1816" y="192"/>
      </p:cViewPr>
      <p:guideLst>
        <p:guide orient="horz" pos="38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7EFE7-9A92-493E-A166-E13CBCBEFA08}" type="datetimeFigureOut">
              <a:rPr lang="en-SG" smtClean="0"/>
              <a:t>6/9/19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B9136-23DA-4BB9-BCCE-2415FC1E51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944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have a </a:t>
            </a:r>
            <a:r>
              <a:rPr lang="en-US" dirty="0" err="1"/>
              <a:t>favourite</a:t>
            </a:r>
            <a:r>
              <a:rPr lang="en-US" dirty="0"/>
              <a:t> pair of running shoes – they are wearing out. You are looking for a new pair, and the choices are numerous. You could look up the latest models and user reviews online, or you could browse in-store and try out a few pairs, or both. But that is going to cost you time. You want the (almost) perfect pair, the one that is most worthwhile to invest on. 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9136-23DA-4BB9-BCCE-2415FC1E51F3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566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have a </a:t>
            </a:r>
            <a:r>
              <a:rPr lang="en-US" dirty="0" err="1"/>
              <a:t>favourite</a:t>
            </a:r>
            <a:r>
              <a:rPr lang="en-US" dirty="0"/>
              <a:t> pair of running shoes – they are wearing out. You are looking for a new pair, and the choices are numerous. You could look up the latest models and user reviews online, or you could browse in-store and try out a few pairs, or both. But that is going to cost you time. You want the (almost) perfect pair, the one that is most worthwhile to invest on. 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9136-23DA-4BB9-BCCE-2415FC1E51F3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6518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Drawing from a rather unpleasant experience where I had made an ill-informed decision previously on getting running shoes that looked and felt good, but did not fit my running style. In the end, I got shin splints.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9136-23DA-4BB9-BCCE-2415FC1E51F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3656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Did not recommend Salomon shoes at all due to strong similarity in features other than brand</a:t>
            </a:r>
          </a:p>
          <a:p>
            <a:r>
              <a:rPr lang="en-SG" dirty="0"/>
              <a:t>Logically it is good to recommend shoes based on performance requirements instead of just the branding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9136-23DA-4BB9-BCCE-2415FC1E51F3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292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Competition - </a:t>
            </a:r>
            <a:r>
              <a:rPr lang="en-SG" sz="1200" dirty="0">
                <a:sym typeface="Wingdings" panose="05000000000000000000" pitchFamily="2" charset="2"/>
              </a:rPr>
              <a:t>Fast but less cushioning and support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dirty="0">
              <a:sym typeface="Wingdings" panose="05000000000000000000" pitchFamily="2" charset="2"/>
            </a:endParaRPr>
          </a:p>
          <a:p>
            <a:pPr lvl="0"/>
            <a:r>
              <a:rPr lang="en-SG" sz="1600" dirty="0">
                <a:sym typeface="Wingdings" panose="05000000000000000000" pitchFamily="2" charset="2"/>
              </a:rPr>
              <a:t>Flat feet  </a:t>
            </a:r>
            <a:r>
              <a:rPr lang="en-SG" sz="1400" dirty="0">
                <a:sym typeface="Wingdings" panose="05000000000000000000" pitchFamily="2" charset="2"/>
              </a:rPr>
              <a:t>Motion control</a:t>
            </a:r>
          </a:p>
          <a:p>
            <a:pPr lvl="0"/>
            <a:r>
              <a:rPr lang="en-SG" sz="1400" dirty="0">
                <a:sym typeface="Wingdings" panose="05000000000000000000" pitchFamily="2" charset="2"/>
              </a:rPr>
              <a:t>Overpronation/ Low arch  Stability</a:t>
            </a:r>
          </a:p>
          <a:p>
            <a:pPr lvl="0"/>
            <a:r>
              <a:rPr lang="en-SG" sz="1400" dirty="0" err="1">
                <a:sym typeface="Wingdings" panose="05000000000000000000" pitchFamily="2" charset="2"/>
              </a:rPr>
              <a:t>Underpronation</a:t>
            </a:r>
            <a:r>
              <a:rPr lang="en-SG" sz="1400" dirty="0">
                <a:sym typeface="Wingdings" panose="05000000000000000000" pitchFamily="2" charset="2"/>
              </a:rPr>
              <a:t>/ High arch  Neutral</a:t>
            </a:r>
          </a:p>
          <a:p>
            <a:pPr lvl="1"/>
            <a:endParaRPr lang="en-SG" sz="1400" dirty="0">
              <a:sym typeface="Wingdings" panose="05000000000000000000" pitchFamily="2" charset="2"/>
            </a:endParaRPr>
          </a:p>
          <a:p>
            <a:pPr lvl="0"/>
            <a:r>
              <a:rPr lang="en-SG" sz="1400" dirty="0">
                <a:sym typeface="Wingdings" panose="05000000000000000000" pitchFamily="2" charset="2"/>
              </a:rPr>
              <a:t>Heel strikers  Normal drop</a:t>
            </a:r>
          </a:p>
          <a:p>
            <a:pPr lvl="0"/>
            <a:r>
              <a:rPr lang="en-SG" sz="1400" dirty="0">
                <a:sym typeface="Wingdings" panose="05000000000000000000" pitchFamily="2" charset="2"/>
              </a:rPr>
              <a:t>Midfoot strikers  Low to zero drop</a:t>
            </a:r>
            <a:endParaRPr lang="en-SG" sz="1400" dirty="0"/>
          </a:p>
          <a:p>
            <a:pPr lvl="0"/>
            <a:r>
              <a:rPr lang="en-SG" sz="1400" dirty="0"/>
              <a:t>Forefoot strikers </a:t>
            </a:r>
            <a:r>
              <a:rPr lang="en-SG" sz="1400" dirty="0">
                <a:sym typeface="Wingdings" panose="05000000000000000000" pitchFamily="2" charset="2"/>
              </a:rPr>
              <a:t> Zero</a:t>
            </a:r>
            <a:r>
              <a:rPr lang="en-SG" sz="1600" dirty="0">
                <a:sym typeface="Wingdings" panose="05000000000000000000" pitchFamily="2" charset="2"/>
              </a:rPr>
              <a:t> heel-to-toe drop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9136-23DA-4BB9-BCCE-2415FC1E51F3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5606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9136-23DA-4BB9-BCCE-2415FC1E51F3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53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8" name="Rounded Rectangle 7"/>
          <p:cNvSpPr/>
          <p:nvPr userDrawn="1"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460587" y="2942602"/>
            <a:ext cx="9530575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10096869" y="2944634"/>
            <a:ext cx="1587131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>
          <a:xfrm>
            <a:off x="10283619" y="3136658"/>
            <a:ext cx="1213632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>
          <a:xfrm>
            <a:off x="593978" y="3055622"/>
            <a:ext cx="9263793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2435" y="4625268"/>
            <a:ext cx="1016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722429" y="4559277"/>
            <a:ext cx="9006888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718628" y="3139440"/>
            <a:ext cx="9014491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073" y="4648200"/>
            <a:ext cx="8737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6273" y="3227034"/>
            <a:ext cx="88392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4400" y="621437"/>
            <a:ext cx="103632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914400" y="4953000"/>
            <a:ext cx="103632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1016000" y="5029200"/>
            <a:ext cx="10134353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1219200" y="5638800"/>
            <a:ext cx="9771352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07452" y="5074920"/>
            <a:ext cx="10594848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5052" y="5656557"/>
            <a:ext cx="9659648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05401"/>
            <a:ext cx="9771352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8936" y="228600"/>
            <a:ext cx="247904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73634" y="351410"/>
            <a:ext cx="2229647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98103" y="395428"/>
            <a:ext cx="1980708" cy="57889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229600" cy="5791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171" y="408373"/>
            <a:ext cx="11014229" cy="103942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8171" y="1719071"/>
            <a:ext cx="53848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071"/>
            <a:ext cx="53848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171" y="408373"/>
            <a:ext cx="11014229" cy="103942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71" y="1722438"/>
            <a:ext cx="5386917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171" y="2438400"/>
            <a:ext cx="5386917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22438"/>
            <a:ext cx="5389033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38400"/>
            <a:ext cx="5389033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11" name="Rounded Rectangle 10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B56C0-2F06-4478-9808-9A2EC572B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38EE7-835C-49A6-B367-4FEFBC02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C5037-B9AE-4B04-BD5B-5E49217E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83EF5-203F-4AD1-8304-062F3F2B26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0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12" name="Rounded Rectangle 11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685800"/>
            <a:ext cx="6096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746712" y="1505712"/>
            <a:ext cx="3622088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902254" y="1642472"/>
            <a:ext cx="3311005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334" y="2971800"/>
            <a:ext cx="3064845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334" y="1734312"/>
            <a:ext cx="3064845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7" name="Rounded Rectangle 6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9728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7F54D86-A869-442D-B1E8-1BDD21A98D34}" type="datetimeFigureOut">
              <a:rPr lang="en-SG" smtClean="0"/>
              <a:t>6/9/19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A956F86B-39B0-4FCB-97C9-1F353A105334}" type="slidenum">
              <a:rPr lang="en-SG" smtClean="0"/>
              <a:t>‹#›</a:t>
            </a:fld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365760" y="278166"/>
            <a:ext cx="1146048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7151" y="372862"/>
            <a:ext cx="11174027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71" y="408373"/>
            <a:ext cx="11014229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n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1600" dirty="0"/>
              <a:t>A DSI-9 CAPSTONE PROJECT BY </a:t>
            </a:r>
            <a:r>
              <a:rPr lang="en-US" sz="1600" dirty="0" err="1"/>
              <a:t>AdriaN</a:t>
            </a:r>
            <a:endParaRPr lang="en-SG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sz="3200" b="1" dirty="0">
                <a:latin typeface="+mn-lt"/>
              </a:rPr>
              <a:t>RECOMMENDER</a:t>
            </a:r>
            <a:endParaRPr lang="en-SG" sz="32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5000" y="1524000"/>
            <a:ext cx="8382000" cy="1295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RUNNING</a:t>
            </a:r>
            <a:r>
              <a:rPr lang="en-US" sz="5400" dirty="0"/>
              <a:t>SHOES</a:t>
            </a:r>
            <a:endParaRPr lang="en-SG" sz="5400" baseline="30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CB0177-84E7-428E-B64E-56FBFB5BC8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>
          <a:xfrm rot="5400000">
            <a:off x="9697784" y="3426907"/>
            <a:ext cx="2362197" cy="14763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606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/>
              <a:t>Most similar shoes to </a:t>
            </a:r>
            <a:r>
              <a:rPr lang="en-US" b="1" dirty="0"/>
              <a:t>user’s profile</a:t>
            </a:r>
          </a:p>
          <a:p>
            <a:pPr marL="114300" indent="0" algn="ctr">
              <a:buNone/>
            </a:pPr>
            <a:r>
              <a:rPr lang="en-US" sz="1600" dirty="0"/>
              <a:t>Salomon; Daily running; Road running; Neutral arch support; Low price range; Low heel-to-toe drop</a:t>
            </a:r>
            <a:endParaRPr lang="en-SG" sz="1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ACFC70-3B7F-4A8F-80B1-AC9D2269A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81002"/>
              </p:ext>
            </p:extLst>
          </p:nvPr>
        </p:nvGraphicFramePr>
        <p:xfrm>
          <a:off x="913247" y="2724540"/>
          <a:ext cx="10365506" cy="37064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699473732"/>
                    </a:ext>
                  </a:extLst>
                </a:gridCol>
                <a:gridCol w="946938">
                  <a:extLst>
                    <a:ext uri="{9D8B030D-6E8A-4147-A177-3AD203B41FA5}">
                      <a16:colId xmlns:a16="http://schemas.microsoft.com/office/drawing/2014/main" val="42610328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945777062"/>
                    </a:ext>
                  </a:extLst>
                </a:gridCol>
                <a:gridCol w="612725">
                  <a:extLst>
                    <a:ext uri="{9D8B030D-6E8A-4147-A177-3AD203B41FA5}">
                      <a16:colId xmlns:a16="http://schemas.microsoft.com/office/drawing/2014/main" val="1206752900"/>
                    </a:ext>
                  </a:extLst>
                </a:gridCol>
                <a:gridCol w="1006286">
                  <a:extLst>
                    <a:ext uri="{9D8B030D-6E8A-4147-A177-3AD203B41FA5}">
                      <a16:colId xmlns:a16="http://schemas.microsoft.com/office/drawing/2014/main" val="399456032"/>
                    </a:ext>
                  </a:extLst>
                </a:gridCol>
                <a:gridCol w="612725">
                  <a:extLst>
                    <a:ext uri="{9D8B030D-6E8A-4147-A177-3AD203B41FA5}">
                      <a16:colId xmlns:a16="http://schemas.microsoft.com/office/drawing/2014/main" val="3244476351"/>
                    </a:ext>
                  </a:extLst>
                </a:gridCol>
                <a:gridCol w="835537">
                  <a:extLst>
                    <a:ext uri="{9D8B030D-6E8A-4147-A177-3AD203B41FA5}">
                      <a16:colId xmlns:a16="http://schemas.microsoft.com/office/drawing/2014/main" val="2018796283"/>
                    </a:ext>
                  </a:extLst>
                </a:gridCol>
                <a:gridCol w="891238">
                  <a:extLst>
                    <a:ext uri="{9D8B030D-6E8A-4147-A177-3AD203B41FA5}">
                      <a16:colId xmlns:a16="http://schemas.microsoft.com/office/drawing/2014/main" val="4289771660"/>
                    </a:ext>
                  </a:extLst>
                </a:gridCol>
                <a:gridCol w="668429">
                  <a:extLst>
                    <a:ext uri="{9D8B030D-6E8A-4147-A177-3AD203B41FA5}">
                      <a16:colId xmlns:a16="http://schemas.microsoft.com/office/drawing/2014/main" val="35022810"/>
                    </a:ext>
                  </a:extLst>
                </a:gridCol>
                <a:gridCol w="891238">
                  <a:extLst>
                    <a:ext uri="{9D8B030D-6E8A-4147-A177-3AD203B41FA5}">
                      <a16:colId xmlns:a16="http://schemas.microsoft.com/office/drawing/2014/main" val="3161643407"/>
                    </a:ext>
                  </a:extLst>
                </a:gridCol>
                <a:gridCol w="1596390">
                  <a:extLst>
                    <a:ext uri="{9D8B030D-6E8A-4147-A177-3AD203B41FA5}">
                      <a16:colId xmlns:a16="http://schemas.microsoft.com/office/drawing/2014/main" val="4202010985"/>
                    </a:ext>
                  </a:extLst>
                </a:gridCol>
              </a:tblGrid>
              <a:tr h="55592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Brand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Terrain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Arch support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Heel-to-toe drop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Heel height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Forefoot height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Width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234651"/>
                  </a:ext>
                </a:extLst>
              </a:tr>
              <a:tr h="6301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Wave Catalyst 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Mizuno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 running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Road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Neutral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714307"/>
                  </a:ext>
                </a:extLst>
              </a:tr>
              <a:tr h="6301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Gel Flux 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Asics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Daily running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entury Gothic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Road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entury Gothic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Neutral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entury Gothic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54722"/>
                  </a:ext>
                </a:extLst>
              </a:tr>
              <a:tr h="6301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Cohesion 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Saucony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Daily running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entury Gothic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Road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entury Gothic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Neutral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entury Gothic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Narrow, Standard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889002"/>
                  </a:ext>
                </a:extLst>
              </a:tr>
              <a:tr h="6301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Air Zoom Elite 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Nike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Daily running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entury Gothic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Road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entury Gothic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Neutral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entury Gothic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Standard, Wide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092935"/>
                  </a:ext>
                </a:extLst>
              </a:tr>
              <a:tr h="6301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Wave Rider 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Mizuno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Daily running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Road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Standard, Wide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05988"/>
                  </a:ext>
                </a:extLst>
              </a:tr>
            </a:tbl>
          </a:graphicData>
        </a:graphic>
      </p:graphicFrame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FBC30199-8FDE-2543-AECF-EBB9EE7B12DF}"/>
              </a:ext>
            </a:extLst>
          </p:cNvPr>
          <p:cNvSpPr/>
          <p:nvPr/>
        </p:nvSpPr>
        <p:spPr>
          <a:xfrm>
            <a:off x="2362200" y="3246638"/>
            <a:ext cx="914400" cy="3184327"/>
          </a:xfrm>
          <a:prstGeom prst="roundRect">
            <a:avLst/>
          </a:prstGeom>
          <a:solidFill>
            <a:srgbClr val="32A7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47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/>
              <a:t>Content-based Filtering</a:t>
            </a:r>
            <a:endParaRPr lang="en-SG" dirty="0"/>
          </a:p>
          <a:p>
            <a:pPr algn="ctr"/>
            <a:r>
              <a:rPr lang="en-SG" dirty="0"/>
              <a:t>User’s profile</a:t>
            </a:r>
          </a:p>
          <a:p>
            <a:pPr algn="ctr"/>
            <a:r>
              <a:rPr lang="en-SG" b="1" dirty="0"/>
              <a:t>Shoe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0EA2F-7D03-4CF1-B3B9-EDCDB19280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00400"/>
            <a:ext cx="48768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13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2"/>
            <a:ext cx="10972800" cy="533398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Most similar shoes to </a:t>
            </a:r>
            <a:r>
              <a:rPr lang="en-US" b="1" dirty="0"/>
              <a:t>Brooks Glycerin 17</a:t>
            </a:r>
            <a:endParaRPr lang="en-SG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ACFC70-3B7F-4A8F-80B1-AC9D2269A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241782"/>
              </p:ext>
            </p:extLst>
          </p:nvPr>
        </p:nvGraphicFramePr>
        <p:xfrm>
          <a:off x="1093493" y="2576979"/>
          <a:ext cx="10005013" cy="35952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69947373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426103289"/>
                    </a:ext>
                  </a:extLst>
                </a:gridCol>
                <a:gridCol w="661316">
                  <a:extLst>
                    <a:ext uri="{9D8B030D-6E8A-4147-A177-3AD203B41FA5}">
                      <a16:colId xmlns:a16="http://schemas.microsoft.com/office/drawing/2014/main" val="3244476351"/>
                    </a:ext>
                  </a:extLst>
                </a:gridCol>
                <a:gridCol w="901799">
                  <a:extLst>
                    <a:ext uri="{9D8B030D-6E8A-4147-A177-3AD203B41FA5}">
                      <a16:colId xmlns:a16="http://schemas.microsoft.com/office/drawing/2014/main" val="2018796283"/>
                    </a:ext>
                  </a:extLst>
                </a:gridCol>
                <a:gridCol w="961915">
                  <a:extLst>
                    <a:ext uri="{9D8B030D-6E8A-4147-A177-3AD203B41FA5}">
                      <a16:colId xmlns:a16="http://schemas.microsoft.com/office/drawing/2014/main" val="4289771660"/>
                    </a:ext>
                  </a:extLst>
                </a:gridCol>
                <a:gridCol w="721437">
                  <a:extLst>
                    <a:ext uri="{9D8B030D-6E8A-4147-A177-3AD203B41FA5}">
                      <a16:colId xmlns:a16="http://schemas.microsoft.com/office/drawing/2014/main" val="35022810"/>
                    </a:ext>
                  </a:extLst>
                </a:gridCol>
                <a:gridCol w="961915">
                  <a:extLst>
                    <a:ext uri="{9D8B030D-6E8A-4147-A177-3AD203B41FA5}">
                      <a16:colId xmlns:a16="http://schemas.microsoft.com/office/drawing/2014/main" val="3161643407"/>
                    </a:ext>
                  </a:extLst>
                </a:gridCol>
                <a:gridCol w="2988631">
                  <a:extLst>
                    <a:ext uri="{9D8B030D-6E8A-4147-A177-3AD203B41FA5}">
                      <a16:colId xmlns:a16="http://schemas.microsoft.com/office/drawing/2014/main" val="4202010985"/>
                    </a:ext>
                  </a:extLst>
                </a:gridCol>
              </a:tblGrid>
              <a:tr h="46089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Brand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Heel-to-toe drop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Heel height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Forefoot height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Width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234651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Glycerin</a:t>
                      </a:r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17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Brooks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290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Standard, Wide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872332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Glycerin</a:t>
                      </a:r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16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Brooks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290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Standard, Wide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714307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Fresh Foam 1080 v9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New Balance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290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294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Narrow, Standard, Wide, Extra wide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54722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Wave Ultima 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Mizuno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270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305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30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22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Standard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889002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 err="1">
                          <a:effectLst/>
                        </a:rPr>
                        <a:t>Glycerin</a:t>
                      </a:r>
                      <a:r>
                        <a:rPr lang="en-SG" sz="1200" u="none" strike="noStrike" dirty="0">
                          <a:effectLst/>
                        </a:rPr>
                        <a:t> 15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Brooks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290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300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20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Standard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092935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Triumph ISO 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 err="1">
                          <a:effectLst/>
                        </a:rPr>
                        <a:t>Saucony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310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323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/>
                          <a:ea typeface="+mn-ea"/>
                          <a:cs typeface="+mn-cs"/>
                        </a:rPr>
                        <a:t>Standard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05988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BDEC3F8B-FF9B-4D24-BF22-BB38E5CD2653}"/>
              </a:ext>
            </a:extLst>
          </p:cNvPr>
          <p:cNvSpPr/>
          <p:nvPr/>
        </p:nvSpPr>
        <p:spPr>
          <a:xfrm>
            <a:off x="1219200" y="5181600"/>
            <a:ext cx="2667000" cy="427464"/>
          </a:xfrm>
          <a:prstGeom prst="ellipse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8A062E-13AC-4F1F-99AE-0D2FF2C9C011}"/>
              </a:ext>
            </a:extLst>
          </p:cNvPr>
          <p:cNvSpPr/>
          <p:nvPr/>
        </p:nvSpPr>
        <p:spPr>
          <a:xfrm>
            <a:off x="1219200" y="3611136"/>
            <a:ext cx="2667000" cy="427464"/>
          </a:xfrm>
          <a:prstGeom prst="ellipse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2AA377-6C19-4724-A7C9-0DC6668D6BEE}"/>
              </a:ext>
            </a:extLst>
          </p:cNvPr>
          <p:cNvSpPr txBox="1">
            <a:spLocks/>
          </p:cNvSpPr>
          <p:nvPr/>
        </p:nvSpPr>
        <p:spPr>
          <a:xfrm>
            <a:off x="612494" y="6280226"/>
            <a:ext cx="10972800" cy="50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en-US" sz="1600" dirty="0"/>
              <a:t>Common features: Daily, road running; Neutral arch support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9425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/>
              <a:t>Most similar shoes to </a:t>
            </a:r>
            <a:r>
              <a:rPr lang="en-US" b="1" dirty="0"/>
              <a:t>Brooks Glycerin 17</a:t>
            </a:r>
          </a:p>
          <a:p>
            <a:pPr marL="114300" indent="0" algn="ctr">
              <a:buNone/>
            </a:pPr>
            <a:r>
              <a:rPr lang="en-US" sz="1800" b="1" dirty="0">
                <a:highlight>
                  <a:srgbClr val="FFFF00"/>
                </a:highlight>
              </a:rPr>
              <a:t>Status: In production</a:t>
            </a:r>
            <a:endParaRPr lang="en-SG" sz="1800" b="1" dirty="0">
              <a:highlight>
                <a:srgbClr val="FFFF00"/>
              </a:highlight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AEB3295-F98C-48B4-9CBB-0ADC640CA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80026"/>
              </p:ext>
            </p:extLst>
          </p:nvPr>
        </p:nvGraphicFramePr>
        <p:xfrm>
          <a:off x="1093493" y="2576979"/>
          <a:ext cx="10005013" cy="35952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69947373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426103289"/>
                    </a:ext>
                  </a:extLst>
                </a:gridCol>
                <a:gridCol w="661316">
                  <a:extLst>
                    <a:ext uri="{9D8B030D-6E8A-4147-A177-3AD203B41FA5}">
                      <a16:colId xmlns:a16="http://schemas.microsoft.com/office/drawing/2014/main" val="3244476351"/>
                    </a:ext>
                  </a:extLst>
                </a:gridCol>
                <a:gridCol w="901799">
                  <a:extLst>
                    <a:ext uri="{9D8B030D-6E8A-4147-A177-3AD203B41FA5}">
                      <a16:colId xmlns:a16="http://schemas.microsoft.com/office/drawing/2014/main" val="2018796283"/>
                    </a:ext>
                  </a:extLst>
                </a:gridCol>
                <a:gridCol w="961915">
                  <a:extLst>
                    <a:ext uri="{9D8B030D-6E8A-4147-A177-3AD203B41FA5}">
                      <a16:colId xmlns:a16="http://schemas.microsoft.com/office/drawing/2014/main" val="4289771660"/>
                    </a:ext>
                  </a:extLst>
                </a:gridCol>
                <a:gridCol w="721437">
                  <a:extLst>
                    <a:ext uri="{9D8B030D-6E8A-4147-A177-3AD203B41FA5}">
                      <a16:colId xmlns:a16="http://schemas.microsoft.com/office/drawing/2014/main" val="35022810"/>
                    </a:ext>
                  </a:extLst>
                </a:gridCol>
                <a:gridCol w="961915">
                  <a:extLst>
                    <a:ext uri="{9D8B030D-6E8A-4147-A177-3AD203B41FA5}">
                      <a16:colId xmlns:a16="http://schemas.microsoft.com/office/drawing/2014/main" val="3161643407"/>
                    </a:ext>
                  </a:extLst>
                </a:gridCol>
                <a:gridCol w="2988631">
                  <a:extLst>
                    <a:ext uri="{9D8B030D-6E8A-4147-A177-3AD203B41FA5}">
                      <a16:colId xmlns:a16="http://schemas.microsoft.com/office/drawing/2014/main" val="4202010985"/>
                    </a:ext>
                  </a:extLst>
                </a:gridCol>
              </a:tblGrid>
              <a:tr h="46089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Brand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Heel-to-toe drop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Heel height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Forefoot height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Width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234651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Glycerin</a:t>
                      </a:r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17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Brooks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290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Standard, Wide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872332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Fresh Foam 1080 v9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Balance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Narrow, Standard, Wide, Extra wide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714307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Triumph ISO 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Saucony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54722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33-M 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Asics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889002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Ghost 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Brooks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092935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Energy Boost 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Adidas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Standard, Wide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05988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DD6E9C-AD60-4278-84A4-1A3B0DD79402}"/>
              </a:ext>
            </a:extLst>
          </p:cNvPr>
          <p:cNvSpPr txBox="1">
            <a:spLocks/>
          </p:cNvSpPr>
          <p:nvPr/>
        </p:nvSpPr>
        <p:spPr>
          <a:xfrm>
            <a:off x="612494" y="6280226"/>
            <a:ext cx="10972800" cy="50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en-US" sz="1600" dirty="0"/>
              <a:t>Common features: Daily, road running; Neutral arch support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850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/>
              <a:t>Content-based Filtering</a:t>
            </a:r>
            <a:endParaRPr lang="en-SG" dirty="0"/>
          </a:p>
          <a:p>
            <a:pPr algn="ctr"/>
            <a:r>
              <a:rPr lang="en-SG" dirty="0"/>
              <a:t>User’s profile</a:t>
            </a:r>
          </a:p>
          <a:p>
            <a:pPr algn="ctr"/>
            <a:r>
              <a:rPr lang="en-SG" dirty="0"/>
              <a:t>Shoe features</a:t>
            </a:r>
          </a:p>
          <a:p>
            <a:pPr algn="ctr"/>
            <a:r>
              <a:rPr lang="en-SG" b="1" dirty="0"/>
              <a:t>Ratings (quantity and score)</a:t>
            </a:r>
          </a:p>
          <a:p>
            <a:pPr algn="ctr"/>
            <a:r>
              <a:rPr lang="en-SG" b="1" dirty="0"/>
              <a:t>Reviews, textual descriptions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68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/>
              <a:t>Most similar shoes to </a:t>
            </a:r>
            <a:r>
              <a:rPr lang="en-US" b="1" dirty="0"/>
              <a:t>Brooks Glycerin 17</a:t>
            </a:r>
          </a:p>
          <a:p>
            <a:pPr marL="114300" indent="0" algn="ctr">
              <a:buNone/>
            </a:pPr>
            <a:r>
              <a:rPr lang="en-US" sz="1800" dirty="0"/>
              <a:t>Taking into account similarities in ratings, reviews and textual descriptions </a:t>
            </a:r>
            <a:endParaRPr lang="en-SG" sz="1800" b="1" u="sn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F19A31-6C2D-4C5F-B365-EF62309B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55549"/>
              </p:ext>
            </p:extLst>
          </p:nvPr>
        </p:nvGraphicFramePr>
        <p:xfrm>
          <a:off x="1093493" y="2565667"/>
          <a:ext cx="10005013" cy="35952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69947373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426103289"/>
                    </a:ext>
                  </a:extLst>
                </a:gridCol>
                <a:gridCol w="661316">
                  <a:extLst>
                    <a:ext uri="{9D8B030D-6E8A-4147-A177-3AD203B41FA5}">
                      <a16:colId xmlns:a16="http://schemas.microsoft.com/office/drawing/2014/main" val="3244476351"/>
                    </a:ext>
                  </a:extLst>
                </a:gridCol>
                <a:gridCol w="901799">
                  <a:extLst>
                    <a:ext uri="{9D8B030D-6E8A-4147-A177-3AD203B41FA5}">
                      <a16:colId xmlns:a16="http://schemas.microsoft.com/office/drawing/2014/main" val="2018796283"/>
                    </a:ext>
                  </a:extLst>
                </a:gridCol>
                <a:gridCol w="961915">
                  <a:extLst>
                    <a:ext uri="{9D8B030D-6E8A-4147-A177-3AD203B41FA5}">
                      <a16:colId xmlns:a16="http://schemas.microsoft.com/office/drawing/2014/main" val="4289771660"/>
                    </a:ext>
                  </a:extLst>
                </a:gridCol>
                <a:gridCol w="721437">
                  <a:extLst>
                    <a:ext uri="{9D8B030D-6E8A-4147-A177-3AD203B41FA5}">
                      <a16:colId xmlns:a16="http://schemas.microsoft.com/office/drawing/2014/main" val="35022810"/>
                    </a:ext>
                  </a:extLst>
                </a:gridCol>
                <a:gridCol w="961915">
                  <a:extLst>
                    <a:ext uri="{9D8B030D-6E8A-4147-A177-3AD203B41FA5}">
                      <a16:colId xmlns:a16="http://schemas.microsoft.com/office/drawing/2014/main" val="3161643407"/>
                    </a:ext>
                  </a:extLst>
                </a:gridCol>
                <a:gridCol w="2988631">
                  <a:extLst>
                    <a:ext uri="{9D8B030D-6E8A-4147-A177-3AD203B41FA5}">
                      <a16:colId xmlns:a16="http://schemas.microsoft.com/office/drawing/2014/main" val="4202010985"/>
                    </a:ext>
                  </a:extLst>
                </a:gridCol>
              </a:tblGrid>
              <a:tr h="46089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Brand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Heel-to-toe drop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Heel height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Forefoot height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Width</a:t>
                      </a:r>
                      <a:endParaRPr lang="en-SG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234651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Glycerin</a:t>
                      </a:r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17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Brooks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290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Standard, Wide</a:t>
                      </a:r>
                    </a:p>
                  </a:txBody>
                  <a:tcPr marL="7049" marR="7049" marT="7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872332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Glycerin</a:t>
                      </a: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Brooks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Standard, Wide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714307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Ghost 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Brooks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54722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Ultraboost</a:t>
                      </a: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Adidas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889002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Clifton 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Hoka One One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Standard, Wide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092935"/>
                  </a:ext>
                </a:extLst>
              </a:tr>
              <a:tr h="52238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Sense Ride 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Salomon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05988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0D37D1-42E5-4205-9E89-627A2F0E9418}"/>
              </a:ext>
            </a:extLst>
          </p:cNvPr>
          <p:cNvSpPr txBox="1">
            <a:spLocks/>
          </p:cNvSpPr>
          <p:nvPr/>
        </p:nvSpPr>
        <p:spPr>
          <a:xfrm>
            <a:off x="612494" y="6280226"/>
            <a:ext cx="10972800" cy="50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en-US" sz="1600" dirty="0"/>
              <a:t>Common features: Daily, road running; Neutral arch support</a:t>
            </a:r>
            <a:endParaRPr lang="en-SG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8CEBA8-3967-4AF0-9EB5-83BF89D0214F}"/>
              </a:ext>
            </a:extLst>
          </p:cNvPr>
          <p:cNvSpPr/>
          <p:nvPr/>
        </p:nvSpPr>
        <p:spPr>
          <a:xfrm>
            <a:off x="1093493" y="4572000"/>
            <a:ext cx="1649707" cy="1554164"/>
          </a:xfrm>
          <a:prstGeom prst="round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5989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26A01C-A93B-4147-9E7A-B41AD7308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" b="1413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5DC9D1E-B453-4DF0-9009-9473F5DD08A3}"/>
              </a:ext>
            </a:extLst>
          </p:cNvPr>
          <p:cNvSpPr txBox="1">
            <a:spLocks/>
          </p:cNvSpPr>
          <p:nvPr/>
        </p:nvSpPr>
        <p:spPr>
          <a:xfrm>
            <a:off x="1295400" y="1066800"/>
            <a:ext cx="9601200" cy="9144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Benefits / LIMITATIONS</a:t>
            </a:r>
            <a:endParaRPr lang="en-SG" sz="4000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8B68C5-3F28-46AF-A0F1-476551AF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347116"/>
            <a:ext cx="9601200" cy="3672684"/>
          </a:xfrm>
          <a:solidFill>
            <a:schemeClr val="bg1">
              <a:lumMod val="95000"/>
              <a:alpha val="70000"/>
            </a:schemeClr>
          </a:solidFill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SG" sz="2100" dirty="0">
                <a:solidFill>
                  <a:schemeClr val="tx1"/>
                </a:solidFill>
              </a:rPr>
              <a:t>Gives personalised recommendations and does not need data about other users, hence highly scalable.</a:t>
            </a:r>
          </a:p>
          <a:p>
            <a:pPr marL="114300" indent="0" algn="ctr">
              <a:buNone/>
            </a:pPr>
            <a:endParaRPr lang="en-SG" sz="2100" dirty="0">
              <a:solidFill>
                <a:schemeClr val="tx1"/>
              </a:solidFill>
            </a:endParaRPr>
          </a:p>
          <a:p>
            <a:pPr marL="114300" indent="0" algn="ctr">
              <a:buNone/>
            </a:pPr>
            <a:r>
              <a:rPr lang="en-SG" sz="2100" dirty="0">
                <a:solidFill>
                  <a:schemeClr val="tx1"/>
                </a:solidFill>
              </a:rPr>
              <a:t>Able to capture specific needs of user and recommend niche items that other users might not be interested in.</a:t>
            </a:r>
          </a:p>
          <a:p>
            <a:pPr marL="11430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11430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Recommended shoe will almost always match up to the features </a:t>
            </a:r>
            <a:r>
              <a:rPr lang="en-US" sz="2000">
                <a:solidFill>
                  <a:schemeClr val="tx1"/>
                </a:solidFill>
              </a:rPr>
              <a:t>of user’s </a:t>
            </a:r>
            <a:r>
              <a:rPr lang="en-US" sz="2000" dirty="0">
                <a:solidFill>
                  <a:schemeClr val="tx1"/>
                </a:solidFill>
              </a:rPr>
              <a:t>profile/ existing pair - unable to expand </a:t>
            </a:r>
            <a:r>
              <a:rPr lang="en-US" sz="2000">
                <a:solidFill>
                  <a:schemeClr val="tx1"/>
                </a:solidFill>
              </a:rPr>
              <a:t>on user’s </a:t>
            </a:r>
            <a:r>
              <a:rPr lang="en-US" sz="2000" dirty="0">
                <a:solidFill>
                  <a:schemeClr val="tx1"/>
                </a:solidFill>
              </a:rPr>
              <a:t>existing interests.</a:t>
            </a:r>
          </a:p>
        </p:txBody>
      </p:sp>
    </p:spTree>
    <p:extLst>
      <p:ext uri="{BB962C8B-B14F-4D97-AF65-F5344CB8AC3E}">
        <p14:creationId xmlns:p14="http://schemas.microsoft.com/office/powerpoint/2010/main" val="19412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Future work</a:t>
            </a:r>
            <a:endParaRPr lang="en-SG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D219D3-F71C-408C-BB93-4053ADDED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1"/>
            <a:ext cx="10820400" cy="469702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SG" sz="2000" dirty="0"/>
              <a:t>Hybrid recommendation system</a:t>
            </a:r>
          </a:p>
          <a:p>
            <a:pPr lvl="1"/>
            <a:r>
              <a:rPr lang="en-SG" sz="1600" dirty="0"/>
              <a:t>Gather users’ data to recommend shoes liked by users of similar profiles, while meeting users’ individual needs</a:t>
            </a:r>
            <a:endParaRPr lang="en-SG" sz="2000" dirty="0"/>
          </a:p>
          <a:p>
            <a:pPr marL="114300" indent="0">
              <a:buNone/>
            </a:pPr>
            <a:r>
              <a:rPr lang="en-SG" sz="2000" dirty="0"/>
              <a:t>Deployment</a:t>
            </a:r>
          </a:p>
          <a:p>
            <a:pPr lvl="1"/>
            <a:r>
              <a:rPr lang="en-SG" sz="1600" dirty="0"/>
              <a:t>Guide users to understand and choose correct features:</a:t>
            </a:r>
          </a:p>
          <a:p>
            <a:pPr marL="114300" indent="0">
              <a:buNone/>
            </a:pPr>
            <a:endParaRPr lang="en-SG" sz="1600" dirty="0">
              <a:sym typeface="Wingdings" panose="05000000000000000000" pitchFamily="2" charset="2"/>
            </a:endParaRPr>
          </a:p>
          <a:p>
            <a:endParaRPr lang="en-SG" sz="2000" dirty="0"/>
          </a:p>
          <a:p>
            <a:endParaRPr lang="en-SG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9ECDE-AD4D-4A02-B9E8-72B6780DC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r="4868"/>
          <a:stretch/>
        </p:blipFill>
        <p:spPr>
          <a:xfrm>
            <a:off x="6324600" y="3990808"/>
            <a:ext cx="5299229" cy="198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B4E45-4C78-4B29-8404-936F25A3BD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9" t="6871" r="3374" b="14328"/>
          <a:stretch/>
        </p:blipFill>
        <p:spPr>
          <a:xfrm>
            <a:off x="609600" y="3996595"/>
            <a:ext cx="5313218" cy="198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48C2DA-5574-4A2C-9807-94FAEDBA0EBB}"/>
              </a:ext>
            </a:extLst>
          </p:cNvPr>
          <p:cNvSpPr txBox="1"/>
          <p:nvPr/>
        </p:nvSpPr>
        <p:spPr>
          <a:xfrm>
            <a:off x="1036670" y="597958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Motion control/ Stability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DE09EC-C6B9-40C0-8A61-7C43AE7ED293}"/>
              </a:ext>
            </a:extLst>
          </p:cNvPr>
          <p:cNvSpPr txBox="1"/>
          <p:nvPr/>
        </p:nvSpPr>
        <p:spPr>
          <a:xfrm>
            <a:off x="3388996" y="59795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Neutral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6D9A6D-B95B-434F-98A7-03F15A6DF001}"/>
              </a:ext>
            </a:extLst>
          </p:cNvPr>
          <p:cNvSpPr txBox="1"/>
          <p:nvPr/>
        </p:nvSpPr>
        <p:spPr>
          <a:xfrm>
            <a:off x="1818409" y="35814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/>
              <a:t>Arch support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FBDA4-3F5E-405D-A020-E651BDBBCF7F}"/>
              </a:ext>
            </a:extLst>
          </p:cNvPr>
          <p:cNvSpPr txBox="1"/>
          <p:nvPr/>
        </p:nvSpPr>
        <p:spPr>
          <a:xfrm>
            <a:off x="7526414" y="3584438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/>
              <a:t>Heel-to-toe drop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4769C3-EC6F-459C-AA2A-F799F5AF1277}"/>
              </a:ext>
            </a:extLst>
          </p:cNvPr>
          <p:cNvSpPr txBox="1"/>
          <p:nvPr/>
        </p:nvSpPr>
        <p:spPr>
          <a:xfrm>
            <a:off x="6489311" y="5964191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Normal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8DB1FB-44D4-4780-B65A-B9C089A3E957}"/>
              </a:ext>
            </a:extLst>
          </p:cNvPr>
          <p:cNvSpPr txBox="1"/>
          <p:nvPr/>
        </p:nvSpPr>
        <p:spPr>
          <a:xfrm>
            <a:off x="8021714" y="5964191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Low to zero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581B2-C478-4E3C-9E78-7AA6CD53B228}"/>
              </a:ext>
            </a:extLst>
          </p:cNvPr>
          <p:cNvSpPr txBox="1"/>
          <p:nvPr/>
        </p:nvSpPr>
        <p:spPr>
          <a:xfrm>
            <a:off x="9718829" y="5964191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Zero</a:t>
            </a:r>
          </a:p>
        </p:txBody>
      </p:sp>
    </p:spTree>
    <p:extLst>
      <p:ext uri="{BB962C8B-B14F-4D97-AF65-F5344CB8AC3E}">
        <p14:creationId xmlns:p14="http://schemas.microsoft.com/office/powerpoint/2010/main" val="1051143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9D3EE9-274F-422C-B9A1-C2A607D5A3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7"/>
          <a:stretch/>
        </p:blipFill>
        <p:spPr>
          <a:xfrm>
            <a:off x="0" y="-17585"/>
            <a:ext cx="12192000" cy="68755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B09C0D7-E7D9-469B-8F2A-480D12E304D3}"/>
              </a:ext>
            </a:extLst>
          </p:cNvPr>
          <p:cNvSpPr txBox="1">
            <a:spLocks/>
          </p:cNvSpPr>
          <p:nvPr/>
        </p:nvSpPr>
        <p:spPr>
          <a:xfrm>
            <a:off x="2235128" y="2286000"/>
            <a:ext cx="7721744" cy="914400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Thank you</a:t>
            </a:r>
            <a:endParaRPr lang="en-SG" sz="4000" dirty="0">
              <a:solidFill>
                <a:schemeClr val="tx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BF169F-3F04-4AD3-82FD-C9CE7CE117A9}"/>
              </a:ext>
            </a:extLst>
          </p:cNvPr>
          <p:cNvSpPr txBox="1">
            <a:spLocks/>
          </p:cNvSpPr>
          <p:nvPr/>
        </p:nvSpPr>
        <p:spPr>
          <a:xfrm>
            <a:off x="2400299" y="3672841"/>
            <a:ext cx="7391401" cy="73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r">
              <a:buFont typeface="Arial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… and an ending.</a:t>
            </a:r>
            <a:endParaRPr lang="en-S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6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8"/>
          <a:stretch/>
        </p:blipFill>
        <p:spPr>
          <a:xfrm>
            <a:off x="5181600" y="1828800"/>
            <a:ext cx="6294437" cy="426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52601"/>
            <a:ext cx="3581400" cy="4373563"/>
          </a:xfrm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b="1" dirty="0"/>
              <a:t>Problem Statement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Dataset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Approach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Results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Benefits / Limitations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11021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70E657-0679-4B1C-9981-495615358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2"/>
          <a:stretch/>
        </p:blipFill>
        <p:spPr>
          <a:xfrm>
            <a:off x="-2310" y="0"/>
            <a:ext cx="1219431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35128" y="1905000"/>
            <a:ext cx="7721744" cy="914400"/>
          </a:xfrm>
          <a:solidFill>
            <a:schemeClr val="bg1">
              <a:lumMod val="95000"/>
              <a:alpha val="5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n-lt"/>
              </a:rPr>
              <a:t>Problem statement</a:t>
            </a:r>
            <a:endParaRPr lang="en-SG" sz="4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64045" y="3048000"/>
            <a:ext cx="10261600" cy="735724"/>
          </a:xfrm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Why am I doing this?</a:t>
            </a:r>
            <a:endParaRPr lang="en-S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39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715060-E650-43B7-B5AB-DAA90EFF8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8DD620-9B95-4271-8EAA-5B65C2F6BD80}"/>
              </a:ext>
            </a:extLst>
          </p:cNvPr>
          <p:cNvSpPr txBox="1">
            <a:spLocks/>
          </p:cNvSpPr>
          <p:nvPr/>
        </p:nvSpPr>
        <p:spPr>
          <a:xfrm>
            <a:off x="1714500" y="2781300"/>
            <a:ext cx="8763000" cy="1295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dirty="0"/>
              <a:t>Recommend running shoes for individuals based on features of their </a:t>
            </a:r>
            <a:r>
              <a:rPr lang="en-US" dirty="0" err="1"/>
              <a:t>favourite</a:t>
            </a:r>
            <a:r>
              <a:rPr lang="en-US" dirty="0"/>
              <a:t> pair or personal preferences.</a:t>
            </a:r>
          </a:p>
        </p:txBody>
      </p:sp>
    </p:spTree>
    <p:extLst>
      <p:ext uri="{BB962C8B-B14F-4D97-AF65-F5344CB8AC3E}">
        <p14:creationId xmlns:p14="http://schemas.microsoft.com/office/powerpoint/2010/main" val="68967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06662-CA7F-4EB6-BDDC-69056C94B3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8DD620-9B95-4271-8EAA-5B65C2F6BD80}"/>
              </a:ext>
            </a:extLst>
          </p:cNvPr>
          <p:cNvSpPr txBox="1">
            <a:spLocks/>
          </p:cNvSpPr>
          <p:nvPr/>
        </p:nvSpPr>
        <p:spPr>
          <a:xfrm>
            <a:off x="1714500" y="2781300"/>
            <a:ext cx="8763000" cy="1295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dirty="0"/>
              <a:t>Recommend running shoes that fit well and provide the right support for each individual’s running style.</a:t>
            </a:r>
          </a:p>
        </p:txBody>
      </p:sp>
    </p:spTree>
    <p:extLst>
      <p:ext uri="{BB962C8B-B14F-4D97-AF65-F5344CB8AC3E}">
        <p14:creationId xmlns:p14="http://schemas.microsoft.com/office/powerpoint/2010/main" val="11367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6FC71C-66DA-43E1-B64F-44EDB24F1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392"/>
          <a:stretch/>
        </p:blipFill>
        <p:spPr>
          <a:xfrm>
            <a:off x="0" y="0"/>
            <a:ext cx="12192000" cy="68546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05AF7E-456D-49DA-AE21-4D30A62BD0DB}"/>
              </a:ext>
            </a:extLst>
          </p:cNvPr>
          <p:cNvSpPr txBox="1">
            <a:spLocks/>
          </p:cNvSpPr>
          <p:nvPr/>
        </p:nvSpPr>
        <p:spPr>
          <a:xfrm>
            <a:off x="2235128" y="2286000"/>
            <a:ext cx="7721744" cy="914400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DATA PREPROCESSING</a:t>
            </a:r>
            <a:endParaRPr lang="en-SG" sz="4000" dirty="0">
              <a:solidFill>
                <a:schemeClr val="tx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6786039-FB3B-4303-91CF-0335122FB3E1}"/>
              </a:ext>
            </a:extLst>
          </p:cNvPr>
          <p:cNvSpPr txBox="1">
            <a:spLocks/>
          </p:cNvSpPr>
          <p:nvPr/>
        </p:nvSpPr>
        <p:spPr>
          <a:xfrm>
            <a:off x="3200399" y="3531476"/>
            <a:ext cx="7086601" cy="73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Everything has a beginning…</a:t>
            </a:r>
            <a:endParaRPr lang="en-S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39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39E3E-EAFD-43B9-91AF-52B53A215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632"/>
          <a:stretch/>
        </p:blipFill>
        <p:spPr>
          <a:xfrm>
            <a:off x="2705012" y="3468348"/>
            <a:ext cx="6781975" cy="3008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dATASET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744200" cy="4373563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Running shoes data scraped from </a:t>
            </a:r>
            <a:r>
              <a:rPr lang="en-US" dirty="0" err="1"/>
              <a:t>RunRepeat</a:t>
            </a:r>
            <a:endParaRPr lang="en-US" dirty="0"/>
          </a:p>
          <a:p>
            <a:pPr algn="ctr"/>
            <a:r>
              <a:rPr lang="en-US" sz="2000" dirty="0"/>
              <a:t>2,066 running shoes</a:t>
            </a:r>
          </a:p>
          <a:p>
            <a:pPr algn="ctr"/>
            <a:r>
              <a:rPr lang="en-US" sz="2000" dirty="0"/>
              <a:t>35 features</a:t>
            </a:r>
          </a:p>
          <a:p>
            <a:pPr algn="ctr"/>
            <a:r>
              <a:rPr lang="en-US" sz="2000" dirty="0"/>
              <a:t>8,191 reviews</a:t>
            </a:r>
          </a:p>
          <a:p>
            <a:pPr lvl="1"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394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dATASET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752601"/>
            <a:ext cx="5486400" cy="469702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Features</a:t>
            </a:r>
          </a:p>
          <a:p>
            <a:pPr lvl="1"/>
            <a:r>
              <a:rPr lang="en-US" dirty="0"/>
              <a:t>Brand</a:t>
            </a:r>
          </a:p>
          <a:p>
            <a:pPr lvl="1"/>
            <a:r>
              <a:rPr lang="en-US" dirty="0"/>
              <a:t>Terrain</a:t>
            </a:r>
          </a:p>
          <a:p>
            <a:pPr lvl="1"/>
            <a:r>
              <a:rPr lang="en-US" dirty="0"/>
              <a:t>Arch support</a:t>
            </a:r>
          </a:p>
          <a:p>
            <a:pPr lvl="1"/>
            <a:r>
              <a:rPr lang="en-US" dirty="0"/>
              <a:t>Use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Weight</a:t>
            </a:r>
          </a:p>
          <a:p>
            <a:pPr lvl="1"/>
            <a:r>
              <a:rPr lang="en-US" dirty="0"/>
              <a:t>Heel-to-toe drop</a:t>
            </a:r>
          </a:p>
          <a:p>
            <a:pPr lvl="1"/>
            <a:r>
              <a:rPr lang="en-US" dirty="0"/>
              <a:t>Width</a:t>
            </a:r>
          </a:p>
          <a:p>
            <a:pPr lvl="1"/>
            <a:r>
              <a:rPr lang="en-SG" dirty="0"/>
              <a:t>Ratings</a:t>
            </a:r>
          </a:p>
          <a:p>
            <a:pPr lvl="1"/>
            <a:r>
              <a:rPr lang="en-SG" dirty="0"/>
              <a:t>Reviews</a:t>
            </a:r>
          </a:p>
          <a:p>
            <a:pPr lvl="1"/>
            <a:r>
              <a:rPr lang="en-SG" dirty="0"/>
              <a:t>Sizing, fitting, upper, midsole, outsole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4047-BF60-4B98-8B2B-71CAEB326D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90889"/>
            <a:ext cx="5807681" cy="26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1904999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Content-based Filtering</a:t>
            </a:r>
            <a:endParaRPr lang="en-SG" dirty="0"/>
          </a:p>
          <a:p>
            <a:pPr marL="114300" indent="0" algn="ctr">
              <a:buNone/>
            </a:pPr>
            <a:r>
              <a:rPr lang="en-SG" b="1" dirty="0"/>
              <a:t>User’s profile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C6601-1C30-463E-B9C4-2FE46C397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95600"/>
            <a:ext cx="609600" cy="609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B4CF64-0284-47A1-9C0B-C86A0DFEE73A}"/>
              </a:ext>
            </a:extLst>
          </p:cNvPr>
          <p:cNvSpPr txBox="1">
            <a:spLocks/>
          </p:cNvSpPr>
          <p:nvPr/>
        </p:nvSpPr>
        <p:spPr>
          <a:xfrm>
            <a:off x="3543300" y="3390899"/>
            <a:ext cx="51054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endParaRPr lang="en-SG" dirty="0"/>
          </a:p>
          <a:p>
            <a:pPr marL="114300" indent="0" algn="ctr">
              <a:buNone/>
            </a:pPr>
            <a:r>
              <a:rPr lang="en-SG" i="1" dirty="0"/>
              <a:t>Gender</a:t>
            </a:r>
            <a:r>
              <a:rPr lang="en-SG" dirty="0"/>
              <a:t> - Female</a:t>
            </a:r>
            <a:endParaRPr lang="en-SG" i="1" dirty="0"/>
          </a:p>
          <a:p>
            <a:pPr marL="114300" indent="0" algn="ctr">
              <a:buNone/>
            </a:pPr>
            <a:r>
              <a:rPr lang="en-SG" i="1" dirty="0"/>
              <a:t>Brand</a:t>
            </a:r>
            <a:r>
              <a:rPr lang="en-SG" dirty="0"/>
              <a:t> - Salomon</a:t>
            </a:r>
          </a:p>
          <a:p>
            <a:pPr marL="114300" indent="0" algn="ctr">
              <a:buNone/>
            </a:pPr>
            <a:r>
              <a:rPr lang="en-SG" i="1" dirty="0"/>
              <a:t>Terrain</a:t>
            </a:r>
            <a:r>
              <a:rPr lang="en-SG" dirty="0"/>
              <a:t> - Road</a:t>
            </a:r>
          </a:p>
          <a:p>
            <a:pPr marL="114300" indent="0" algn="ctr">
              <a:buNone/>
            </a:pPr>
            <a:r>
              <a:rPr lang="en-SG" i="1" dirty="0"/>
              <a:t>Arch support </a:t>
            </a:r>
            <a:r>
              <a:rPr lang="en-SG" dirty="0"/>
              <a:t>- Neutral</a:t>
            </a:r>
          </a:p>
          <a:p>
            <a:pPr marL="114300" indent="0" algn="ctr">
              <a:buNone/>
            </a:pPr>
            <a:r>
              <a:rPr lang="en-SG" i="1" dirty="0"/>
              <a:t>Use</a:t>
            </a:r>
            <a:r>
              <a:rPr lang="en-SG" dirty="0"/>
              <a:t> - Daily running</a:t>
            </a:r>
          </a:p>
          <a:p>
            <a:pPr marL="114300" indent="0" algn="ctr">
              <a:buNone/>
            </a:pPr>
            <a:r>
              <a:rPr lang="en-SG" i="1" dirty="0"/>
              <a:t>Price</a:t>
            </a:r>
            <a:r>
              <a:rPr lang="en-SG" dirty="0"/>
              <a:t> – Low</a:t>
            </a:r>
          </a:p>
          <a:p>
            <a:pPr marL="114300" indent="0" algn="ctr">
              <a:buNone/>
            </a:pPr>
            <a:r>
              <a:rPr lang="en-SG" i="1" dirty="0"/>
              <a:t>Heel-to-toe drop </a:t>
            </a:r>
            <a:r>
              <a:rPr lang="en-SG" dirty="0"/>
              <a:t>- Low</a:t>
            </a:r>
          </a:p>
        </p:txBody>
      </p:sp>
    </p:spTree>
    <p:extLst>
      <p:ext uri="{BB962C8B-B14F-4D97-AF65-F5344CB8AC3E}">
        <p14:creationId xmlns:p14="http://schemas.microsoft.com/office/powerpoint/2010/main" val="839652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</TotalTime>
  <Words>982</Words>
  <Application>Microsoft Macintosh PowerPoint</Application>
  <PresentationFormat>Widescreen</PresentationFormat>
  <Paragraphs>339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Apothecary</vt:lpstr>
      <vt:lpstr>RECOMMENDER</vt:lpstr>
      <vt:lpstr>contents</vt:lpstr>
      <vt:lpstr>Problem statement</vt:lpstr>
      <vt:lpstr>PowerPoint Presentation</vt:lpstr>
      <vt:lpstr>PowerPoint Presentation</vt:lpstr>
      <vt:lpstr>PowerPoint Presentation</vt:lpstr>
      <vt:lpstr>dATASET</vt:lpstr>
      <vt:lpstr>dATASET</vt:lpstr>
      <vt:lpstr>Approach</vt:lpstr>
      <vt:lpstr>Results</vt:lpstr>
      <vt:lpstr>Approach</vt:lpstr>
      <vt:lpstr>Results</vt:lpstr>
      <vt:lpstr>Results</vt:lpstr>
      <vt:lpstr>Approach</vt:lpstr>
      <vt:lpstr>Results</vt:lpstr>
      <vt:lpstr>PowerPoint Presentation</vt:lpstr>
      <vt:lpstr>Future work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footwear</dc:title>
  <dc:creator>Koh Pei Wei</dc:creator>
  <cp:lastModifiedBy>Pei Wei Koh</cp:lastModifiedBy>
  <cp:revision>68</cp:revision>
  <dcterms:created xsi:type="dcterms:W3CDTF">2019-09-04T19:08:05Z</dcterms:created>
  <dcterms:modified xsi:type="dcterms:W3CDTF">2019-09-05T22:01:40Z</dcterms:modified>
</cp:coreProperties>
</file>